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2"/>
  </p:notesMasterIdLst>
  <p:sldIdLst>
    <p:sldId id="256" r:id="rId2"/>
    <p:sldId id="271" r:id="rId3"/>
    <p:sldId id="270" r:id="rId4"/>
    <p:sldId id="676" r:id="rId5"/>
    <p:sldId id="285" r:id="rId6"/>
    <p:sldId id="681" r:id="rId7"/>
    <p:sldId id="682" r:id="rId8"/>
    <p:sldId id="276" r:id="rId9"/>
    <p:sldId id="278" r:id="rId10"/>
    <p:sldId id="279" r:id="rId11"/>
    <p:sldId id="280" r:id="rId12"/>
    <p:sldId id="281" r:id="rId13"/>
    <p:sldId id="683" r:id="rId14"/>
    <p:sldId id="684" r:id="rId15"/>
    <p:sldId id="685" r:id="rId16"/>
    <p:sldId id="688" r:id="rId17"/>
    <p:sldId id="686" r:id="rId18"/>
    <p:sldId id="299" r:id="rId19"/>
    <p:sldId id="689" r:id="rId20"/>
    <p:sldId id="690" r:id="rId21"/>
    <p:sldId id="687" r:id="rId22"/>
    <p:sldId id="692" r:id="rId23"/>
    <p:sldId id="693" r:id="rId24"/>
    <p:sldId id="680" r:id="rId25"/>
    <p:sldId id="694" r:id="rId26"/>
    <p:sldId id="274" r:id="rId27"/>
    <p:sldId id="275" r:id="rId28"/>
    <p:sldId id="277" r:id="rId29"/>
    <p:sldId id="282" r:id="rId30"/>
    <p:sldId id="283" r:id="rId31"/>
    <p:sldId id="284" r:id="rId32"/>
    <p:sldId id="286" r:id="rId33"/>
    <p:sldId id="296" r:id="rId34"/>
    <p:sldId id="288" r:id="rId35"/>
    <p:sldId id="291" r:id="rId36"/>
    <p:sldId id="292" r:id="rId37"/>
    <p:sldId id="293" r:id="rId38"/>
    <p:sldId id="294" r:id="rId39"/>
    <p:sldId id="295" r:id="rId40"/>
    <p:sldId id="6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8"/>
    <p:restoredTop sz="68508"/>
  </p:normalViewPr>
  <p:slideViewPr>
    <p:cSldViewPr snapToObjects="1">
      <p:cViewPr>
        <p:scale>
          <a:sx n="80" d="100"/>
          <a:sy n="80" d="100"/>
        </p:scale>
        <p:origin x="2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8466456" sldId="671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2" creationId="{E78A6CBC-37B8-C948-91F1-941E757941F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3" creationId="{3ADF70F8-4FD9-9B4C-B793-A22989C87E9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5" creationId="{45F6A9BC-CF27-6943-96BA-525747EC80E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6" creationId="{A6A54632-FCC8-944E-AC79-F6496A045DB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7" creationId="{2A0ADEB9-D3A0-7441-8138-6DC9D0BE643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8" creationId="{82D690E7-482B-034A-9E36-3094449B6E1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8466456" sldId="671"/>
            <ac:inkMk id="17" creationId="{FA57B8DA-0EE7-224F-89E4-87C95AFF03D7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3782160653" sldId="672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2" creationId="{DB0247D1-AE9C-9342-9DDC-7E84E04F558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5" creationId="{821EF738-E460-6948-9644-55BA05891CB6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6" creationId="{F4FB1B62-470F-FB44-959E-F184E0B2CB3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7" creationId="{A037719C-ACAC-8C4E-930B-496AF7C8758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8" creationId="{9ED6CDE4-7FA6-804C-8EAF-2D28C9011D64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9" creationId="{028107E0-DF80-9B41-A274-4CA6A7DE5F1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0" creationId="{08AFACBD-9AD6-A24E-AAEA-861F86046B9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1" creationId="{A0CD1998-6151-3F42-AC3A-68D3EBDE52F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2" creationId="{28B9C347-2DEF-564F-AC15-7B988D092677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3782160653" sldId="672"/>
            <ac:inkMk id="13" creationId="{110AE0A9-EC55-5843-A9A1-7DCC79D7697D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862690138" sldId="675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2" creationId="{845B5E8A-0F31-6C46-8888-BC68348D2B1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3" creationId="{5BBAB542-3C43-554A-8F17-C40B7C79D7EB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5" creationId="{269D391E-5969-8644-9DD7-D41F242D2B3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862690138" sldId="675"/>
            <ac:inkMk id="6" creationId="{0C5FF656-8B8E-C743-A2E2-361578702D20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1010320912" sldId="676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5" creationId="{5162EF12-BB7E-5F43-B862-2546F8298598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6" creationId="{E139523B-0143-184B-8106-196C56CD4690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1010320912" sldId="676"/>
            <ac:inkMk id="7" creationId="{11CB4500-51E2-1346-9003-F2970BD7B19E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277496409" sldId="678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2" creationId="{F29637DD-4DCD-1249-BD17-60DFFA7DE5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3" creationId="{DEE6E931-6847-8D40-8867-7CE22105AD0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5" creationId="{160F82C8-7BB9-4743-A102-AD6D9B2A66E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277496409" sldId="678"/>
            <ac:inkMk id="6" creationId="{DCA4E151-4425-8849-B1C5-27D7DB7FB158}"/>
          </ac:inkMkLst>
        </pc:inkChg>
      </pc:sldChg>
      <pc:sldChg chg="addSp">
        <pc:chgData name="Tom Ristenpart" userId="44426604_tp_dropbox" providerId="OAuth2" clId="{7C050BA3-9DC3-5641-9C91-C3B6952956C9}" dt="2019-03-19T04:06:52.865" v="0" actId="7634"/>
        <pc:sldMkLst>
          <pc:docMk/>
          <pc:sldMk cId="441415949" sldId="679"/>
        </pc:sldMkLst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" creationId="{C1B63369-B582-294A-AE8F-EF991ED50B9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3" creationId="{63F646D5-C7D2-B244-86FB-2E704F67CCC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5" creationId="{4CDF14A0-1105-164F-99BE-90E1823D2E7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6" creationId="{7ABC6A94-3DF1-1049-899A-8205960B372D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7" creationId="{097EE308-A5D0-B54B-9EFD-8B5C3A22328C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9" creationId="{4D8A8C23-83AD-1842-BAA1-2563B806A34F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0" creationId="{6D091FF0-3937-7B49-8AD6-87863B6C0FFA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1" creationId="{4C9D8089-642A-404E-B0FE-4A11999819FE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2" creationId="{57CEFFEE-E91D-A941-9531-BC3A517F1E8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3" creationId="{FE7BDC06-CB78-2E47-8398-54B129034C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4" creationId="{E98606E1-EDFA-FE44-8282-BF169EAB7F1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5" creationId="{5BDDD25E-7553-9B4C-808D-81F537E49C33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6" creationId="{20725BDB-DD55-D640-A2AA-807F190C4152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7" creationId="{9D9D1973-DC0D-6B47-8527-AACD0B45BC6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8" creationId="{4DAB41FF-3E97-094F-B741-441C3D76CCE1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19" creationId="{2B83DD2D-679C-A34F-98FF-F70F759903B5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0" creationId="{0C61C3C3-B2D1-0F45-B355-51731FA8FF19}"/>
          </ac:inkMkLst>
        </pc:inkChg>
        <pc:inkChg chg="add">
          <ac:chgData name="Tom Ristenpart" userId="44426604_tp_dropbox" providerId="OAuth2" clId="{7C050BA3-9DC3-5641-9C91-C3B6952956C9}" dt="2019-03-19T04:06:52.865" v="0" actId="7634"/>
          <ac:inkMkLst>
            <pc:docMk/>
            <pc:sldMk cId="441415949" sldId="679"/>
            <ac:inkMk id="21" creationId="{5616859D-5167-FB44-8D67-5EEB3466A89A}"/>
          </ac:inkMkLst>
        </pc:inkChg>
      </pc:sldChg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g^xy</a:t>
            </a:r>
            <a:r>
              <a:rPr lang="en-US" dirty="0"/>
              <a:t> is a quadratic residue if </a:t>
            </a:r>
            <a:r>
              <a:rPr lang="en-US" dirty="0" err="1"/>
              <a:t>xy</a:t>
            </a:r>
            <a:r>
              <a:rPr lang="en-US" dirty="0"/>
              <a:t> is even. </a:t>
            </a:r>
            <a:r>
              <a:rPr lang="en-US" dirty="0" err="1"/>
              <a:t>Xy</a:t>
            </a:r>
            <a:r>
              <a:rPr lang="en-US" dirty="0"/>
              <a:t> is even when x or y is 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g^xy</a:t>
            </a:r>
            <a:r>
              <a:rPr lang="en-US" dirty="0"/>
              <a:t> is a quadratic residue if </a:t>
            </a:r>
            <a:r>
              <a:rPr lang="en-US" dirty="0" err="1"/>
              <a:t>xy</a:t>
            </a:r>
            <a:r>
              <a:rPr lang="en-US" dirty="0"/>
              <a:t> is even. </a:t>
            </a:r>
            <a:r>
              <a:rPr lang="en-US" dirty="0" err="1"/>
              <a:t>Xy</a:t>
            </a:r>
            <a:r>
              <a:rPr lang="en-US" dirty="0"/>
              <a:t> is even when x or y is even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7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3462" y="2362200"/>
            <a:ext cx="3671538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Factor(N):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</a:t>
            </a:r>
            <a:r>
              <a:rPr lang="en-US" sz="2400" dirty="0" err="1"/>
              <a:t>sqrt</a:t>
            </a:r>
            <a:r>
              <a:rPr lang="en-US" sz="2400" dirty="0"/>
              <a:t>(N) do</a:t>
            </a:r>
          </a:p>
          <a:p>
            <a:r>
              <a:rPr lang="en-US" sz="2400" dirty="0"/>
              <a:t>	if N mod </a:t>
            </a:r>
            <a:r>
              <a:rPr lang="en-US" sz="2400" dirty="0" err="1"/>
              <a:t>i</a:t>
            </a:r>
            <a:r>
              <a:rPr lang="en-US" sz="2400" dirty="0"/>
              <a:t> = 0 then </a:t>
            </a:r>
          </a:p>
          <a:p>
            <a:r>
              <a:rPr lang="en-US" sz="2400" dirty="0"/>
              <a:t>		p =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		q = N / p</a:t>
            </a:r>
          </a:p>
          <a:p>
            <a:r>
              <a:rPr lang="en-US" sz="2400" dirty="0"/>
              <a:t>		Return (</a:t>
            </a:r>
            <a:r>
              <a:rPr lang="en-US" sz="2400" dirty="0" err="1"/>
              <a:t>p,q</a:t>
            </a:r>
            <a:r>
              <a:rPr lang="en-US" sz="24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1" y="2971800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time is sqrt(N)</a:t>
            </a:r>
          </a:p>
          <a:p>
            <a:endParaRPr lang="en-US" sz="2400" dirty="0"/>
          </a:p>
          <a:p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</a:t>
            </a:r>
            <a:r>
              <a:rPr lang="en-US" sz="2400" dirty="0" err="1"/>
              <a:t>sqrt</a:t>
            </a:r>
            <a:r>
              <a:rPr lang="en-US" sz="2400" dirty="0"/>
              <a:t>(N)) = </a:t>
            </a:r>
            <a:r>
              <a:rPr lang="en-US" sz="2400" dirty="0">
                <a:latin typeface="Apple Chancery"/>
                <a:cs typeface="Apple Chancery"/>
              </a:rPr>
              <a:t>O</a:t>
            </a:r>
            <a:r>
              <a:rPr lang="en-US" sz="2400" dirty="0"/>
              <a:t>(e</a:t>
            </a:r>
            <a:r>
              <a:rPr lang="en-US" sz="2400" baseline="30000" dirty="0"/>
              <a:t>0.5 </a:t>
            </a:r>
            <a:r>
              <a:rPr lang="en-US" sz="2400" baseline="30000" dirty="0" err="1"/>
              <a:t>ln</a:t>
            </a:r>
            <a:r>
              <a:rPr lang="en-US" sz="2400" baseline="30000" dirty="0"/>
              <a:t>(N)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76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composites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013096"/>
              </p:ext>
            </p:extLst>
          </p:nvPr>
        </p:nvGraphicFramePr>
        <p:xfrm>
          <a:off x="2133600" y="1377710"/>
          <a:ext cx="7391400" cy="2965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  <a:r>
                        <a:rPr lang="en-US" sz="2400" b="1" baseline="0" dirty="0"/>
                        <a:t> to factor N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Naïve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(e</a:t>
                      </a:r>
                      <a:r>
                        <a:rPr lang="en-US" sz="2400" baseline="30000" dirty="0"/>
                        <a:t>0.5 </a:t>
                      </a:r>
                      <a:r>
                        <a:rPr lang="en-US" sz="2400" baseline="30000" dirty="0" err="1"/>
                        <a:t>ln</a:t>
                      </a:r>
                      <a:r>
                        <a:rPr lang="en-US" sz="2400" baseline="30000" dirty="0"/>
                        <a:t>(N)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Quadratic</a:t>
                      </a:r>
                      <a:r>
                        <a:rPr lang="en-US" sz="2400" baseline="0" dirty="0"/>
                        <a:t> sieve (QS)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d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Number Field Sieve</a:t>
                      </a:r>
                      <a:r>
                        <a:rPr lang="en-US" sz="2400" baseline="0" dirty="0"/>
                        <a:t> (NFS)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pple Chancery"/>
                          <a:cs typeface="Apple Chancery"/>
                        </a:rPr>
                        <a:t>O</a:t>
                      </a:r>
                      <a:r>
                        <a:rPr lang="en-US" sz="2400" dirty="0"/>
                        <a:t>(</a:t>
                      </a:r>
                      <a:r>
                        <a:rPr lang="en-US" sz="2400" baseline="0" dirty="0" err="1"/>
                        <a:t>e</a:t>
                      </a:r>
                      <a:r>
                        <a:rPr lang="en-US" sz="2400" baseline="30000" dirty="0" err="1"/>
                        <a:t>c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 = 1.92 (</a:t>
                      </a:r>
                      <a:r>
                        <a:rPr lang="en-US" sz="240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1/3</a:t>
                      </a:r>
                      <a:r>
                        <a:rPr lang="en-US" sz="2400" baseline="0" dirty="0"/>
                        <a:t> (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ln</a:t>
                      </a:r>
                      <a:r>
                        <a:rPr lang="en-US" sz="2400" baseline="0" dirty="0"/>
                        <a:t> N)</a:t>
                      </a:r>
                      <a:r>
                        <a:rPr lang="en-US" sz="2400" baseline="30000" dirty="0"/>
                        <a:t>2/3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0AADF0-E4E8-5F43-B02C-A6F75B3194FC}"/>
              </a:ext>
            </a:extLst>
          </p:cNvPr>
          <p:cNvSpPr txBox="1"/>
          <p:nvPr/>
        </p:nvSpPr>
        <p:spPr>
          <a:xfrm>
            <a:off x="8305800" y="5269468"/>
            <a:ext cx="343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www.keylength.com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/4/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CB24A4-2E87-0645-A31F-982D16467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98754"/>
              </p:ext>
            </p:extLst>
          </p:nvPr>
        </p:nvGraphicFramePr>
        <p:xfrm>
          <a:off x="3943208" y="4546600"/>
          <a:ext cx="38291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596">
                  <a:extLst>
                    <a:ext uri="{9D8B030D-6E8A-4147-A177-3AD203B41FA5}">
                      <a16:colId xmlns:a16="http://schemas.microsoft.com/office/drawing/2014/main" val="4230034283"/>
                    </a:ext>
                  </a:extLst>
                </a:gridCol>
                <a:gridCol w="1914596">
                  <a:extLst>
                    <a:ext uri="{9D8B030D-6E8A-4147-A177-3AD203B41FA5}">
                      <a16:colId xmlns:a16="http://schemas.microsoft.com/office/drawing/2014/main" val="897500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Modulus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91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6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73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279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15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36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Factoring records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362200" y="1454478"/>
          <a:ext cx="7391400" cy="46116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r>
                        <a:rPr lang="en-US" sz="2400" b="1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830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588">
                <a:tc>
                  <a:txBody>
                    <a:bodyPr/>
                    <a:lstStyle/>
                    <a:p>
                      <a:r>
                        <a:rPr lang="en-US" sz="2400" dirty="0"/>
                        <a:t>RSA-478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5000 MIPS</a:t>
                      </a:r>
                      <a:r>
                        <a:rPr lang="en-US" sz="2400" baseline="0" dirty="0"/>
                        <a:t> years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8000 MIPS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~2.5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r>
                        <a:rPr lang="en-US" sz="2400" dirty="0"/>
                        <a:t>RSA-512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NFS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$75 on EC2 / 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02696" y="6243936"/>
            <a:ext cx="6063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RSA-x is an RSA challenge modulus of size x bits</a:t>
            </a:r>
          </a:p>
        </p:txBody>
      </p:sp>
    </p:spTree>
    <p:extLst>
      <p:ext uri="{BB962C8B-B14F-4D97-AF65-F5344CB8AC3E}">
        <p14:creationId xmlns:p14="http://schemas.microsoft.com/office/powerpoint/2010/main" val="175096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Diffie</a:t>
            </a:r>
            <a:r>
              <a:rPr lang="en-US" b="1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72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b="1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295395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75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DDE0-B090-0C43-9910-A238433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Discrete log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64065-028C-4847-9418-B7114CF6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6353A5-322E-8B4B-8C7F-A2D711375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03675"/>
              </p:ext>
            </p:extLst>
          </p:nvPr>
        </p:nvGraphicFramePr>
        <p:xfrm>
          <a:off x="2235199" y="1828800"/>
          <a:ext cx="772160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867">
                  <a:extLst>
                    <a:ext uri="{9D8B030D-6E8A-4147-A177-3AD203B41FA5}">
                      <a16:colId xmlns:a16="http://schemas.microsoft.com/office/drawing/2014/main" val="745998681"/>
                    </a:ext>
                  </a:extLst>
                </a:gridCol>
                <a:gridCol w="2573867">
                  <a:extLst>
                    <a:ext uri="{9D8B030D-6E8A-4147-A177-3AD203B41FA5}">
                      <a16:colId xmlns:a16="http://schemas.microsoft.com/office/drawing/2014/main" val="3636835655"/>
                    </a:ext>
                  </a:extLst>
                </a:gridCol>
                <a:gridCol w="2573867">
                  <a:extLst>
                    <a:ext uri="{9D8B030D-6E8A-4147-A177-3AD203B41FA5}">
                      <a16:colId xmlns:a16="http://schemas.microsoft.com/office/drawing/2014/main" val="1419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Compute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4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Discrete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82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Computational Diffie-Hellman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r>
                        <a:rPr lang="en-US" sz="2400" baseline="0" dirty="0"/>
                        <a:t> 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Decisional Diffie-Hellman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r>
                        <a:rPr lang="en-US" sz="2400" baseline="0" dirty="0"/>
                        <a:t> 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y</a:t>
                      </a:r>
                      <a:r>
                        <a:rPr lang="en-US" sz="2400" baseline="30000" dirty="0"/>
                        <a:t> </a:t>
                      </a:r>
                      <a:r>
                        <a:rPr lang="en-US" sz="2400" baseline="0" dirty="0"/>
                        <a:t>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xy</a:t>
                      </a:r>
                      <a:endParaRPr lang="en-US" sz="2400" baseline="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/>
                        <a:t>      -or-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 , </a:t>
                      </a:r>
                      <a:r>
                        <a:rPr lang="en-US" sz="2400" dirty="0" err="1"/>
                        <a:t>g</a:t>
                      </a:r>
                      <a:r>
                        <a:rPr lang="en-US" sz="2400" baseline="30000" dirty="0" err="1"/>
                        <a:t>x</a:t>
                      </a:r>
                      <a:r>
                        <a:rPr lang="en-US" sz="2400" baseline="0" dirty="0"/>
                        <a:t> 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y</a:t>
                      </a:r>
                      <a:r>
                        <a:rPr lang="en-US" sz="2400" baseline="30000" dirty="0"/>
                        <a:t> </a:t>
                      </a:r>
                      <a:r>
                        <a:rPr lang="en-US" sz="2400" baseline="0" dirty="0"/>
                        <a:t>, </a:t>
                      </a:r>
                      <a:r>
                        <a:rPr lang="en-US" sz="2400" baseline="0" dirty="0" err="1"/>
                        <a:t>g</a:t>
                      </a:r>
                      <a:r>
                        <a:rPr lang="en-US" sz="2400" baseline="30000" dirty="0" err="1"/>
                        <a:t>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Which was given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6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3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Diffie-Hellman Anonymous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29962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El Gamal encryption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" y="1377316"/>
            <a:ext cx="474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chooses random x from </a:t>
            </a:r>
            <a:r>
              <a:rPr lang="en-US" sz="2800" b="1" dirty="0"/>
              <a:t>Z</a:t>
            </a:r>
            <a:r>
              <a:rPr lang="en-US" sz="2800" b="1" baseline="-25000" dirty="0"/>
              <a:t>|G|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pk</a:t>
            </a:r>
            <a:r>
              <a:rPr lang="en-US" sz="2800" dirty="0"/>
              <a:t> =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        </a:t>
            </a:r>
            <a:r>
              <a:rPr lang="en-US" sz="2800" dirty="0" err="1"/>
              <a:t>sk</a:t>
            </a:r>
            <a:r>
              <a:rPr lang="en-US" sz="2800" dirty="0"/>
              <a:t> = x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2132D-FD4C-E24C-B87C-ADD848CBB804}"/>
              </a:ext>
            </a:extLst>
          </p:cNvPr>
          <p:cNvSpPr txBox="1"/>
          <p:nvPr/>
        </p:nvSpPr>
        <p:spPr>
          <a:xfrm>
            <a:off x="6964966" y="1346537"/>
            <a:ext cx="160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 is cyclic group with generator 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5E75A-6E3F-C440-A02B-0062133C7240}"/>
              </a:ext>
            </a:extLst>
          </p:cNvPr>
          <p:cNvSpPr txBox="1"/>
          <p:nvPr/>
        </p:nvSpPr>
        <p:spPr>
          <a:xfrm>
            <a:off x="3200400" y="5715000"/>
            <a:ext cx="524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IND-CPA secure if DDH holds in G.  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ADA75-F9C7-DD4D-A1A1-265BCB4F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794" y="2747438"/>
            <a:ext cx="2806700" cy="238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180EC-00B6-F040-A592-2C9F0A14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04" y="2747437"/>
            <a:ext cx="4912795" cy="22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C51B5-7312-9843-8415-7A8B1690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D01A-13BF-0A49-A18F-DA0C4178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315200" cy="1779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D72AE-A329-C14B-8A6F-98F53E74DFE0}"/>
              </a:ext>
            </a:extLst>
          </p:cNvPr>
          <p:cNvSpPr txBox="1"/>
          <p:nvPr/>
        </p:nvSpPr>
        <p:spPr>
          <a:xfrm>
            <a:off x="1066800" y="3436883"/>
            <a:ext cx="2395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0 </a:t>
            </a:r>
            <a:r>
              <a:rPr lang="en-US" sz="2000" dirty="0"/>
              <a:t> same as INDCPA</a:t>
            </a:r>
            <a:r>
              <a:rPr lang="en-US" sz="2000" baseline="-25000" dirty="0"/>
              <a:t>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3C069-3546-324F-B76E-2DCCD165E997}"/>
              </a:ext>
            </a:extLst>
          </p:cNvPr>
          <p:cNvSpPr txBox="1"/>
          <p:nvPr/>
        </p:nvSpPr>
        <p:spPr>
          <a:xfrm>
            <a:off x="1066800" y="3918687"/>
            <a:ext cx="386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same as G</a:t>
            </a:r>
            <a:r>
              <a:rPr lang="en-US" sz="2000" baseline="-25000" dirty="0"/>
              <a:t>0</a:t>
            </a:r>
            <a:r>
              <a:rPr lang="en-US" sz="2000" dirty="0"/>
              <a:t> except use random Z</a:t>
            </a:r>
            <a:endParaRPr lang="en-US" sz="2000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A0BBE-A257-9645-8D90-7617CE31F061}"/>
              </a:ext>
            </a:extLst>
          </p:cNvPr>
          <p:cNvSpPr txBox="1"/>
          <p:nvPr/>
        </p:nvSpPr>
        <p:spPr>
          <a:xfrm>
            <a:off x="1066800" y="4400490"/>
            <a:ext cx="365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</a:t>
            </a:r>
            <a:r>
              <a:rPr lang="en-US" sz="2000" baseline="-25000" dirty="0"/>
              <a:t>1</a:t>
            </a:r>
            <a:r>
              <a:rPr lang="en-US" sz="2000" dirty="0"/>
              <a:t> no information about b leaked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2E3F78-5DF1-224D-B535-13012425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12" y="154068"/>
            <a:ext cx="2806700" cy="238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B4EE99-7BBD-824C-BD30-99020A94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288" y="2527300"/>
            <a:ext cx="2806700" cy="425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6DD40C-749B-4C4F-98E1-4B448344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3045659"/>
            <a:ext cx="2806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3758" y="2743200"/>
            <a:ext cx="8760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Key generation:   pick large primes p and q, then compute 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5000" y="3515380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Prime number theorem says random integer from </a:t>
            </a:r>
            <a:r>
              <a:rPr lang="en-US" sz="2800" b="1" dirty="0"/>
              <a:t>Z</a:t>
            </a:r>
            <a:r>
              <a:rPr lang="en-US" sz="2800" baseline="-25000" dirty="0"/>
              <a:t>N </a:t>
            </a:r>
            <a:r>
              <a:rPr lang="en-US" sz="2800" dirty="0"/>
              <a:t> prime with probability about 1 / log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046C8-D793-1242-A5DA-6DFAF7A3A73F}"/>
              </a:ext>
            </a:extLst>
          </p:cNvPr>
          <p:cNvSpPr txBox="1"/>
          <p:nvPr/>
        </p:nvSpPr>
        <p:spPr>
          <a:xfrm>
            <a:off x="1905000" y="4684693"/>
            <a:ext cx="906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Rejection sampling: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Pick random 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If prime, done, otherwise go to 1</a:t>
            </a:r>
          </a:p>
        </p:txBody>
      </p:sp>
    </p:spTree>
    <p:extLst>
      <p:ext uri="{BB962C8B-B14F-4D97-AF65-F5344CB8AC3E}">
        <p14:creationId xmlns:p14="http://schemas.microsoft.com/office/powerpoint/2010/main" val="26429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C51B5-7312-9843-8415-7A8B1690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D01A-13BF-0A49-A18F-DA0C4178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315200" cy="1779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1D795-2074-BD4F-B114-4F7CF788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88" y="2527300"/>
            <a:ext cx="2806700" cy="425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2E3F78-5DF1-224D-B535-130124257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512" y="154068"/>
            <a:ext cx="2806700" cy="238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C5AF9-7DCB-464A-98E1-C89BFE17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900" y="3045659"/>
            <a:ext cx="2806700" cy="280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F2BCA-2A1A-7144-84D0-BE33E75B2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88" y="3276600"/>
            <a:ext cx="5563212" cy="2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0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 Gamal using integers mod prime 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1676400"/>
            <a:ext cx="6818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 Gamal is </a:t>
            </a:r>
            <a:r>
              <a:rPr lang="en-US" sz="2800" b="1" i="1" dirty="0"/>
              <a:t>not</a:t>
            </a:r>
            <a:r>
              <a:rPr lang="en-US" sz="2800" b="1" dirty="0"/>
              <a:t> </a:t>
            </a:r>
            <a:r>
              <a:rPr lang="en-US" sz="2800" dirty="0"/>
              <a:t>IND-CPA using         for p prime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0600" y="3847556"/>
            <a:ext cx="2740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Legendre  symbol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A64F-255D-8C46-BDD4-54242C45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78" y="1747675"/>
            <a:ext cx="403522" cy="451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12EF3-848A-684B-AC7B-3DDC7863F5EA}"/>
              </a:ext>
            </a:extLst>
          </p:cNvPr>
          <p:cNvSpPr txBox="1"/>
          <p:nvPr/>
        </p:nvSpPr>
        <p:spPr>
          <a:xfrm>
            <a:off x="990600" y="2684281"/>
            <a:ext cx="3904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DDH is easy in this group!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D7013-8827-1540-92E4-C6654F94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3403600"/>
            <a:ext cx="4813300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49C4-F6E3-A84A-9037-255FACC2C0BA}"/>
              </a:ext>
            </a:extLst>
          </p:cNvPr>
          <p:cNvSpPr txBox="1"/>
          <p:nvPr/>
        </p:nvSpPr>
        <p:spPr>
          <a:xfrm>
            <a:off x="990600" y="5498120"/>
            <a:ext cx="293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Easy to compute: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A64B5-384E-8248-84FA-19DEF314B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489546"/>
            <a:ext cx="3124200" cy="530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3D9716-1505-B04A-8584-752A4F567772}"/>
              </a:ext>
            </a:extLst>
          </p:cNvPr>
          <p:cNvSpPr txBox="1"/>
          <p:nvPr/>
        </p:nvSpPr>
        <p:spPr>
          <a:xfrm>
            <a:off x="6847537" y="2803436"/>
            <a:ext cx="20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“Quadratic residue”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C2305-6542-5743-BCA4-36D3CC974101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571216" y="3172768"/>
            <a:ext cx="296216" cy="32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CF49D4-E7E2-D748-A117-1069C2922DF4}"/>
              </a:ext>
            </a:extLst>
          </p:cNvPr>
          <p:cNvSpPr txBox="1"/>
          <p:nvPr/>
        </p:nvSpPr>
        <p:spPr>
          <a:xfrm>
            <a:off x="4514765" y="6286862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Euler’s criterion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CEE96-1AFD-CB45-A18C-CE80748EC1D1}"/>
              </a:ext>
            </a:extLst>
          </p:cNvPr>
          <p:cNvSpPr txBox="1"/>
          <p:nvPr/>
        </p:nvSpPr>
        <p:spPr>
          <a:xfrm>
            <a:off x="9372601" y="3429000"/>
            <a:ext cx="2600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r>
              <a:rPr lang="en-US" sz="2400" dirty="0"/>
              <a:t>  and x is even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9CC09-870A-C541-8A98-4BC2C8A8A74E}"/>
              </a:ext>
            </a:extLst>
          </p:cNvPr>
          <p:cNvSpPr txBox="1"/>
          <p:nvPr/>
        </p:nvSpPr>
        <p:spPr>
          <a:xfrm>
            <a:off x="9372600" y="4409757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r>
              <a:rPr lang="en-US" sz="2400" dirty="0"/>
              <a:t>  and x is odd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979E2-7762-9B4A-B3BE-B6EAF3897836}"/>
              </a:ext>
            </a:extLst>
          </p:cNvPr>
          <p:cNvSpPr txBox="1"/>
          <p:nvPr/>
        </p:nvSpPr>
        <p:spPr>
          <a:xfrm>
            <a:off x="9341877" y="2819400"/>
            <a:ext cx="181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 in         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C095F-99E9-4C4D-9739-DAAD96D4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531" y="2882405"/>
            <a:ext cx="403522" cy="4519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B58A36-A72A-2F42-BEED-B6A3B3E130F3}"/>
              </a:ext>
            </a:extLst>
          </p:cNvPr>
          <p:cNvSpPr txBox="1"/>
          <p:nvPr/>
        </p:nvSpPr>
        <p:spPr>
          <a:xfrm>
            <a:off x="9372600" y="3919378"/>
            <a:ext cx="203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never happens</a:t>
            </a:r>
          </a:p>
        </p:txBody>
      </p:sp>
    </p:spTree>
    <p:extLst>
      <p:ext uri="{BB962C8B-B14F-4D97-AF65-F5344CB8AC3E}">
        <p14:creationId xmlns:p14="http://schemas.microsoft.com/office/powerpoint/2010/main" val="17116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3" grpId="0"/>
      <p:bldP spid="14" grpId="0"/>
      <p:bldP spid="15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DDH for integers mod prime is 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2800" y="1899853"/>
            <a:ext cx="674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quadratic residues (QRs) in          equals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A64F-255D-8C46-BDD4-54242C45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971128"/>
            <a:ext cx="403522" cy="451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49C4-F6E3-A84A-9037-255FACC2C0BA}"/>
              </a:ext>
            </a:extLst>
          </p:cNvPr>
          <p:cNvSpPr txBox="1"/>
          <p:nvPr/>
        </p:nvSpPr>
        <p:spPr>
          <a:xfrm>
            <a:off x="990600" y="4495800"/>
            <a:ext cx="48270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Compute Legendre symbol for Z</a:t>
            </a:r>
          </a:p>
          <a:p>
            <a:r>
              <a:rPr lang="en-US" sz="2800" dirty="0"/>
              <a:t>DDH1: </a:t>
            </a:r>
            <a:r>
              <a:rPr lang="en-US" sz="2800" dirty="0" err="1"/>
              <a:t>Pr</a:t>
            </a:r>
            <a:r>
              <a:rPr lang="en-US" sz="2800" dirty="0"/>
              <a:t>[</a:t>
            </a:r>
            <a:r>
              <a:rPr lang="en-US" sz="2800" dirty="0" err="1"/>
              <a:t>J</a:t>
            </a:r>
            <a:r>
              <a:rPr lang="en-US" sz="2800" baseline="-25000" dirty="0" err="1"/>
              <a:t>p</a:t>
            </a:r>
            <a:r>
              <a:rPr lang="en-US" sz="2800" dirty="0"/>
              <a:t>(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r>
              <a:rPr lang="en-US" sz="2800" dirty="0"/>
              <a:t>) = 1] = 0.75</a:t>
            </a:r>
          </a:p>
          <a:p>
            <a:r>
              <a:rPr lang="en-US" sz="2800" dirty="0"/>
              <a:t>DDH0: </a:t>
            </a:r>
            <a:r>
              <a:rPr lang="en-US" sz="2800" dirty="0" err="1"/>
              <a:t>Pr</a:t>
            </a:r>
            <a:r>
              <a:rPr lang="en-US" sz="2800" dirty="0"/>
              <a:t>[</a:t>
            </a:r>
            <a:r>
              <a:rPr lang="en-US" sz="2800" dirty="0" err="1"/>
              <a:t>J</a:t>
            </a:r>
            <a:r>
              <a:rPr lang="en-US" sz="2800" baseline="-25000" dirty="0" err="1"/>
              <a:t>p</a:t>
            </a:r>
            <a:r>
              <a:rPr lang="en-US" sz="2800" dirty="0"/>
              <a:t>(</a:t>
            </a:r>
            <a:r>
              <a:rPr lang="en-US" sz="2800" dirty="0" err="1"/>
              <a:t>g</a:t>
            </a:r>
            <a:r>
              <a:rPr lang="en-US" sz="2800" baseline="30000" dirty="0" err="1"/>
              <a:t>z</a:t>
            </a:r>
            <a:r>
              <a:rPr lang="en-US" sz="2800" dirty="0"/>
              <a:t>) = 1] = 0.5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3B4B5-B4B0-8644-A54C-F7DEA7A3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79600"/>
            <a:ext cx="6985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E4B399-29B5-4C42-B0A8-A48501C4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424093"/>
            <a:ext cx="5232400" cy="330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AB1CA0-D211-9C49-8042-34D42DF95916}"/>
              </a:ext>
            </a:extLst>
          </p:cNvPr>
          <p:cNvSpPr txBox="1"/>
          <p:nvPr/>
        </p:nvSpPr>
        <p:spPr>
          <a:xfrm>
            <a:off x="914400" y="129709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D0B7B-8406-A24E-806C-03863A30632F}"/>
              </a:ext>
            </a:extLst>
          </p:cNvPr>
          <p:cNvSpPr txBox="1"/>
          <p:nvPr/>
        </p:nvSpPr>
        <p:spPr>
          <a:xfrm>
            <a:off x="891944" y="189985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2.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47E2ED-04CD-504E-920E-52F2F84A8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43429"/>
              </p:ext>
            </p:extLst>
          </p:nvPr>
        </p:nvGraphicFramePr>
        <p:xfrm>
          <a:off x="7169343" y="2926080"/>
          <a:ext cx="441305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019">
                  <a:extLst>
                    <a:ext uri="{9D8B030D-6E8A-4147-A177-3AD203B41FA5}">
                      <a16:colId xmlns:a16="http://schemas.microsoft.com/office/drawing/2014/main" val="2074166356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965555694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1997712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-1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3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9866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B15621E-39A7-C942-A80F-E554904E6E50}"/>
              </a:ext>
            </a:extLst>
          </p:cNvPr>
          <p:cNvSpPr txBox="1"/>
          <p:nvPr/>
        </p:nvSpPr>
        <p:spPr>
          <a:xfrm>
            <a:off x="8710117" y="4334470"/>
            <a:ext cx="203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r>
              <a:rPr lang="en-US" dirty="0"/>
              <a:t>) = 1] = 0.75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34E31F-604F-134F-B63C-0A5C39A3E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870200"/>
            <a:ext cx="3594100" cy="1320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3571AA-36C5-A34D-90D5-C98BF48F5958}"/>
              </a:ext>
            </a:extLst>
          </p:cNvPr>
          <p:cNvSpPr txBox="1"/>
          <p:nvPr/>
        </p:nvSpPr>
        <p:spPr>
          <a:xfrm>
            <a:off x="2032000" y="6065204"/>
            <a:ext cx="261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DDH advantage 1/4</a:t>
            </a:r>
          </a:p>
        </p:txBody>
      </p:sp>
    </p:spTree>
    <p:extLst>
      <p:ext uri="{BB962C8B-B14F-4D97-AF65-F5344CB8AC3E}">
        <p14:creationId xmlns:p14="http://schemas.microsoft.com/office/powerpoint/2010/main" val="425392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22" grpId="0"/>
      <p:bldP spid="28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DDH for integers mod prime is easy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82800" y="1899853"/>
            <a:ext cx="6749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# of quadratic residues (QRs) in          equals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A64F-255D-8C46-BDD4-54242C45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971128"/>
            <a:ext cx="403522" cy="451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149C4-F6E3-A84A-9037-255FACC2C0BA}"/>
              </a:ext>
            </a:extLst>
          </p:cNvPr>
          <p:cNvSpPr txBox="1"/>
          <p:nvPr/>
        </p:nvSpPr>
        <p:spPr>
          <a:xfrm>
            <a:off x="990600" y="4953000"/>
            <a:ext cx="73858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 that Legendre symbols  of X, Y and Z match</a:t>
            </a:r>
          </a:p>
          <a:p>
            <a:r>
              <a:rPr lang="en-US" sz="2800" dirty="0"/>
              <a:t>DDH1:  probability 1</a:t>
            </a:r>
          </a:p>
          <a:p>
            <a:r>
              <a:rPr lang="en-US" sz="2800" dirty="0"/>
              <a:t>DDH0:  probability ½ they match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3B4B5-B4B0-8644-A54C-F7DEA7A3A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879600"/>
            <a:ext cx="6985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E4B399-29B5-4C42-B0A8-A48501C4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1424093"/>
            <a:ext cx="5232400" cy="330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AB1CA0-D211-9C49-8042-34D42DF95916}"/>
              </a:ext>
            </a:extLst>
          </p:cNvPr>
          <p:cNvSpPr txBox="1"/>
          <p:nvPr/>
        </p:nvSpPr>
        <p:spPr>
          <a:xfrm>
            <a:off x="914400" y="129709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1.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D0B7B-8406-A24E-806C-03863A30632F}"/>
              </a:ext>
            </a:extLst>
          </p:cNvPr>
          <p:cNvSpPr txBox="1"/>
          <p:nvPr/>
        </p:nvSpPr>
        <p:spPr>
          <a:xfrm>
            <a:off x="891944" y="1899853"/>
            <a:ext cx="114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Fact 2.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47E2ED-04CD-504E-920E-52F2F84A891E}"/>
              </a:ext>
            </a:extLst>
          </p:cNvPr>
          <p:cNvGraphicFramePr>
            <a:graphicFrameLocks noGrp="1"/>
          </p:cNvGraphicFramePr>
          <p:nvPr/>
        </p:nvGraphicFramePr>
        <p:xfrm>
          <a:off x="7169343" y="2926080"/>
          <a:ext cx="4413057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019">
                  <a:extLst>
                    <a:ext uri="{9D8B030D-6E8A-4147-A177-3AD203B41FA5}">
                      <a16:colId xmlns:a16="http://schemas.microsoft.com/office/drawing/2014/main" val="2074166356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965555694"/>
                    </a:ext>
                  </a:extLst>
                </a:gridCol>
                <a:gridCol w="1471019">
                  <a:extLst>
                    <a:ext uri="{9D8B030D-6E8A-4147-A177-3AD203B41FA5}">
                      <a16:colId xmlns:a16="http://schemas.microsoft.com/office/drawing/2014/main" val="1997712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y</a:t>
                      </a:r>
                      <a:r>
                        <a:rPr lang="en-US" sz="2000" baseline="0" dirty="0"/>
                        <a:t>) = -1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288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73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J</a:t>
                      </a:r>
                      <a:r>
                        <a:rPr lang="en-US" sz="2000" baseline="-25000" dirty="0" err="1"/>
                        <a:t>p</a:t>
                      </a:r>
                      <a:r>
                        <a:rPr lang="en-US" sz="2000" baseline="0" dirty="0"/>
                        <a:t>(</a:t>
                      </a:r>
                      <a:r>
                        <a:rPr lang="en-US" sz="2000" dirty="0" err="1"/>
                        <a:t>g</a:t>
                      </a:r>
                      <a:r>
                        <a:rPr lang="en-US" sz="2000" baseline="30000" dirty="0" err="1"/>
                        <a:t>xy</a:t>
                      </a:r>
                      <a:r>
                        <a:rPr lang="en-US" sz="2000" baseline="0" dirty="0"/>
                        <a:t>) = -1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09866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B15621E-39A7-C942-A80F-E554904E6E50}"/>
              </a:ext>
            </a:extLst>
          </p:cNvPr>
          <p:cNvSpPr txBox="1"/>
          <p:nvPr/>
        </p:nvSpPr>
        <p:spPr>
          <a:xfrm>
            <a:off x="8710117" y="4334470"/>
            <a:ext cx="2034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r>
              <a:rPr lang="en-US" dirty="0"/>
              <a:t>) = 1] = 0.5</a:t>
            </a:r>
          </a:p>
          <a:p>
            <a:r>
              <a:rPr lang="en-US" dirty="0" err="1"/>
              <a:t>Pr</a:t>
            </a:r>
            <a:r>
              <a:rPr lang="en-US" dirty="0"/>
              <a:t>[</a:t>
            </a:r>
            <a:r>
              <a:rPr lang="en-US" dirty="0" err="1"/>
              <a:t>J</a:t>
            </a:r>
            <a:r>
              <a:rPr lang="en-US" baseline="-25000" dirty="0" err="1"/>
              <a:t>p</a:t>
            </a:r>
            <a:r>
              <a:rPr lang="en-US" dirty="0"/>
              <a:t>(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r>
              <a:rPr lang="en-US" dirty="0"/>
              <a:t>) = 1] = 0.75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8775D4-1F25-5E4A-A01E-75976614A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590800"/>
            <a:ext cx="3594100" cy="227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2C0F2-FDDB-CF4B-B672-998ABA0D3946}"/>
              </a:ext>
            </a:extLst>
          </p:cNvPr>
          <p:cNvSpPr txBox="1"/>
          <p:nvPr/>
        </p:nvSpPr>
        <p:spPr>
          <a:xfrm>
            <a:off x="3197656" y="6324600"/>
            <a:ext cx="294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DDH advantage of 1/2</a:t>
            </a:r>
          </a:p>
        </p:txBody>
      </p:sp>
    </p:spTree>
    <p:extLst>
      <p:ext uri="{BB962C8B-B14F-4D97-AF65-F5344CB8AC3E}">
        <p14:creationId xmlns:p14="http://schemas.microsoft.com/office/powerpoint/2010/main" val="263073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8C5BC-F553-BE49-BC2A-DF268E471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attack known against integers mod prime p is solving DL via generalized number field sieve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prime factorization of p-1 known, can solve discrete log in subgroups. Factorization usually known (need to find generators)</a:t>
            </a:r>
          </a:p>
          <a:p>
            <a:pPr lvl="1"/>
            <a:r>
              <a:rPr lang="en-US" dirty="0"/>
              <a:t>So we need subgroups to be large</a:t>
            </a:r>
          </a:p>
          <a:p>
            <a:pPr lvl="1"/>
            <a:r>
              <a:rPr lang="en-US" dirty="0"/>
              <a:t>Pick p = 2q + 1  for large prime q    (so-called “safe primes”)</a:t>
            </a:r>
          </a:p>
          <a:p>
            <a:pPr lvl="1"/>
            <a:r>
              <a:rPr lang="en-US" dirty="0"/>
              <a:t>Can also use QR subgroup which has order q in this case </a:t>
            </a:r>
          </a:p>
          <a:p>
            <a:pPr lvl="2"/>
            <a:r>
              <a:rPr lang="en-US" dirty="0"/>
              <a:t>prime order has advantages, e.g., exponents have inverses</a:t>
            </a:r>
          </a:p>
          <a:p>
            <a:pPr lvl="2"/>
            <a:r>
              <a:rPr lang="en-US" dirty="0"/>
              <a:t>DDH conjectured to be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B3E5F5-C6B8-3D40-AD9C-C2B56FE1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What about DL and CDH?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650A9-10DE-324E-B530-94BF8330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590800"/>
            <a:ext cx="5651501" cy="6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08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16DF-39A4-0C47-B8B9-C4C1E537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C140-D610-2546-BB14-96772CE1B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E4943-9485-E843-A97D-FB4FBFD6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7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328208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M, R)</a:t>
            </a:r>
          </a:p>
          <a:p>
            <a:r>
              <a:rPr lang="en-US" sz="2400" dirty="0"/>
              <a:t>pad =  first n - m - 3 bytes from R that</a:t>
            </a:r>
          </a:p>
          <a:p>
            <a:r>
              <a:rPr lang="en-US" sz="2400" dirty="0"/>
              <a:t>            are in B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018" y="1524000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pk,sk</a:t>
            </a:r>
            <a:r>
              <a:rPr lang="en-US" sz="2800" dirty="0"/>
              <a:t>)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80236" y="32261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67331" y="2997600"/>
            <a:ext cx="351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8342" y="36833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9237" y="34548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7958" y="23095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pk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31646" y="4408438"/>
            <a:ext cx="444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sk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00796" y="2287012"/>
            <a:ext cx="4858872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</a:t>
            </a:r>
            <a:r>
              <a:rPr lang="en-US" sz="2400" u="sng" dirty="0" err="1"/>
              <a:t>pk</a:t>
            </a:r>
            <a:r>
              <a:rPr lang="en-US" sz="2400" u="sng" dirty="0"/>
              <a:t>, M, R)</a:t>
            </a:r>
          </a:p>
          <a:p>
            <a:r>
              <a:rPr lang="en-US" sz="2400" dirty="0"/>
              <a:t>K||R1||R2 = R</a:t>
            </a:r>
          </a:p>
          <a:p>
            <a:r>
              <a:rPr lang="en-US" sz="2400" dirty="0"/>
              <a:t>C1 = </a:t>
            </a:r>
            <a:r>
              <a:rPr lang="en-US" sz="2400" dirty="0" err="1"/>
              <a:t>Enc</a:t>
            </a:r>
            <a:r>
              <a:rPr lang="en-US" sz="2400" dirty="0"/>
              <a:t>(pk,K,R1)</a:t>
            </a:r>
          </a:p>
          <a:p>
            <a:r>
              <a:rPr lang="en-US" sz="2400" dirty="0"/>
              <a:t>C2 = </a:t>
            </a:r>
            <a:r>
              <a:rPr lang="en-US" sz="2400" dirty="0" err="1"/>
              <a:t>Enc</a:t>
            </a:r>
            <a:r>
              <a:rPr lang="en-US" sz="2400" dirty="0"/>
              <a:t>(K,M,R2)</a:t>
            </a:r>
          </a:p>
          <a:p>
            <a:r>
              <a:rPr lang="en-US" sz="2400" dirty="0"/>
              <a:t>Return (C1,C2)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00796" y="4678740"/>
            <a:ext cx="4858872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</a:t>
            </a:r>
            <a:r>
              <a:rPr lang="en-US" sz="2400" u="sng" dirty="0" err="1"/>
              <a:t>sk</a:t>
            </a:r>
            <a:r>
              <a:rPr lang="en-US" sz="2400" u="sng" dirty="0"/>
              <a:t>, (C1,C2) )</a:t>
            </a:r>
          </a:p>
          <a:p>
            <a:r>
              <a:rPr lang="en-US" sz="2400" dirty="0"/>
              <a:t>K = Dec(sk,C1)</a:t>
            </a:r>
          </a:p>
          <a:p>
            <a:r>
              <a:rPr lang="en-US" sz="2400" dirty="0"/>
              <a:t>M = Dec(K,C2)</a:t>
            </a:r>
          </a:p>
          <a:p>
            <a:r>
              <a:rPr lang="en-US" sz="2400" dirty="0"/>
              <a:t>Return M</a:t>
            </a:r>
          </a:p>
        </p:txBody>
      </p:sp>
    </p:spTree>
    <p:extLst>
      <p:ext uri="{BB962C8B-B14F-4D97-AF65-F5344CB8AC3E}">
        <p14:creationId xmlns:p14="http://schemas.microsoft.com/office/powerpoint/2010/main" val="382279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</p:txBody>
      </p:sp>
    </p:spTree>
    <p:extLst>
      <p:ext uri="{BB962C8B-B14F-4D97-AF65-F5344CB8AC3E}">
        <p14:creationId xmlns:p14="http://schemas.microsoft.com/office/powerpoint/2010/main" val="1031464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of RSA PKCS#1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adversary sees (</a:t>
            </a:r>
            <a:r>
              <a:rPr lang="en-US" dirty="0" err="1"/>
              <a:t>N,e</a:t>
            </a:r>
            <a:r>
              <a:rPr lang="en-US" dirty="0"/>
              <a:t>),C</a:t>
            </a:r>
          </a:p>
          <a:p>
            <a:r>
              <a:rPr lang="en-US" dirty="0"/>
              <a:t>Attacker would like to invert C</a:t>
            </a:r>
          </a:p>
          <a:p>
            <a:r>
              <a:rPr lang="en-US" dirty="0"/>
              <a:t>Possible attacks?</a:t>
            </a:r>
          </a:p>
          <a:p>
            <a:pPr lvl="1"/>
            <a:r>
              <a:rPr lang="en-US" dirty="0"/>
              <a:t>Pick |N| &gt; 1024  and factoring will fail</a:t>
            </a:r>
          </a:p>
          <a:p>
            <a:pPr lvl="1"/>
            <a:r>
              <a:rPr lang="en-US" dirty="0"/>
              <a:t>Active attacks?</a:t>
            </a:r>
          </a:p>
        </p:txBody>
      </p:sp>
    </p:spTree>
    <p:extLst>
      <p:ext uri="{BB962C8B-B14F-4D97-AF65-F5344CB8AC3E}">
        <p14:creationId xmlns:p14="http://schemas.microsoft.com/office/powerpoint/2010/main" val="49632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4171846"/>
            <a:ext cx="371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4171846"/>
            <a:ext cx="93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pk</a:t>
            </a:r>
            <a:r>
              <a:rPr lang="en-US" sz="2800" dirty="0"/>
              <a:t>(X)</a:t>
            </a:r>
          </a:p>
        </p:txBody>
      </p:sp>
      <p:cxnSp>
        <p:nvCxnSpPr>
          <p:cNvPr id="7" name="Curved Connector 6"/>
          <p:cNvCxnSpPr>
            <a:stCxn id="4" idx="0"/>
            <a:endCxn id="5" idx="0"/>
          </p:cNvCxnSpPr>
          <p:nvPr/>
        </p:nvCxnSpPr>
        <p:spPr>
          <a:xfrm rot="5400000" flipH="1" flipV="1">
            <a:off x="6117202" y="1973964"/>
            <a:ext cx="12700" cy="4395764"/>
          </a:xfrm>
          <a:prstGeom prst="curvedConnector3">
            <a:avLst>
              <a:gd name="adj1" fmla="val 5404835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5" idx="2"/>
            <a:endCxn id="4" idx="2"/>
          </p:cNvCxnSpPr>
          <p:nvPr/>
        </p:nvCxnSpPr>
        <p:spPr>
          <a:xfrm rot="5400000">
            <a:off x="6117202" y="2497184"/>
            <a:ext cx="12700" cy="4395764"/>
          </a:xfrm>
          <a:prstGeom prst="curvedConnector3">
            <a:avLst>
              <a:gd name="adj1" fmla="val 552114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2964" y="2895601"/>
            <a:ext cx="198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given </a:t>
            </a:r>
            <a:r>
              <a:rPr lang="en-US" sz="2400" dirty="0" err="1"/>
              <a:t>N,e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09164" y="5410201"/>
            <a:ext cx="199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given </a:t>
            </a:r>
            <a:r>
              <a:rPr lang="en-US" sz="2400" dirty="0" err="1"/>
              <a:t>N,e</a:t>
            </a:r>
            <a:endParaRPr lang="en-US" sz="2400" dirty="0"/>
          </a:p>
          <a:p>
            <a:r>
              <a:rPr lang="en-US" sz="2400" dirty="0"/>
              <a:t>easy given </a:t>
            </a:r>
            <a:r>
              <a:rPr lang="en-US" sz="2400" dirty="0" err="1"/>
              <a:t>N,d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1" y="304800"/>
            <a:ext cx="4846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RSA  trapdoor permutation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22689" y="1081055"/>
            <a:ext cx="159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pk</a:t>
            </a:r>
            <a:r>
              <a:rPr lang="en-US" sz="2800" dirty="0"/>
              <a:t> = (</a:t>
            </a:r>
            <a:r>
              <a:rPr lang="en-US" sz="2800" dirty="0" err="1"/>
              <a:t>N,e</a:t>
            </a:r>
            <a:r>
              <a:rPr lang="en-US" sz="28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670" y="1066800"/>
            <a:ext cx="155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sk</a:t>
            </a:r>
            <a:r>
              <a:rPr lang="en-US" sz="2800" dirty="0"/>
              <a:t> = (</a:t>
            </a:r>
            <a:r>
              <a:rPr lang="en-US" sz="2800" dirty="0" err="1"/>
              <a:t>N,d</a:t>
            </a:r>
            <a:r>
              <a:rPr lang="en-US" sz="2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9152" y="1081055"/>
            <a:ext cx="3483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with  </a:t>
            </a:r>
            <a:r>
              <a:rPr lang="en-US" sz="2800" dirty="0" err="1"/>
              <a:t>ed</a:t>
            </a:r>
            <a:r>
              <a:rPr lang="en-US" sz="2800" dirty="0"/>
              <a:t> mod </a:t>
            </a:r>
            <a:r>
              <a:rPr lang="en-US" sz="2800" dirty="0" err="1"/>
              <a:t>φ</a:t>
            </a:r>
            <a:r>
              <a:rPr lang="en-US" sz="2800" dirty="0"/>
              <a:t>(N) = 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5000" y="1838980"/>
            <a:ext cx="2675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</a:t>
            </a:r>
            <a:r>
              <a:rPr lang="en-US" sz="2800" baseline="-25000" dirty="0" err="1"/>
              <a:t>N,e</a:t>
            </a:r>
            <a:r>
              <a:rPr lang="en-US" sz="2800" dirty="0"/>
              <a:t>(x) = </a:t>
            </a:r>
            <a:r>
              <a:rPr lang="en-US" sz="2800" dirty="0" err="1"/>
              <a:t>x</a:t>
            </a:r>
            <a:r>
              <a:rPr lang="en-US" sz="2800" baseline="30000" dirty="0" err="1"/>
              <a:t>e</a:t>
            </a:r>
            <a:r>
              <a:rPr lang="en-US" sz="2800" dirty="0"/>
              <a:t> mod 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0201" y="1838980"/>
            <a:ext cx="2762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N,d</a:t>
            </a:r>
            <a:r>
              <a:rPr lang="en-US" sz="2800" dirty="0"/>
              <a:t>(y) = </a:t>
            </a:r>
            <a:r>
              <a:rPr lang="en-US" sz="2800" dirty="0" err="1"/>
              <a:t>y</a:t>
            </a:r>
            <a:r>
              <a:rPr lang="en-US" sz="2800" baseline="30000" dirty="0" err="1"/>
              <a:t>d</a:t>
            </a:r>
            <a:r>
              <a:rPr lang="en-US" sz="2800" dirty="0"/>
              <a:t> mod N</a:t>
            </a:r>
          </a:p>
        </p:txBody>
      </p:sp>
    </p:spTree>
    <p:extLst>
      <p:ext uri="{BB962C8B-B14F-4D97-AF65-F5344CB8AC3E}">
        <p14:creationId xmlns:p14="http://schemas.microsoft.com/office/powerpoint/2010/main" val="2591832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Bleichanbacher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4648201"/>
            <a:ext cx="64458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can take a target C and decrypt it using </a:t>
            </a:r>
          </a:p>
          <a:p>
            <a:r>
              <a:rPr lang="en-US" sz="2800" dirty="0"/>
              <a:t>a sequence of chosen </a:t>
            </a:r>
            <a:r>
              <a:rPr lang="en-US" sz="2800" dirty="0" err="1"/>
              <a:t>ciphertexts</a:t>
            </a:r>
            <a:r>
              <a:rPr lang="en-US" sz="2800" dirty="0"/>
              <a:t> C</a:t>
            </a:r>
            <a:r>
              <a:rPr lang="en-US" sz="2800" baseline="-25000" dirty="0"/>
              <a:t>1</a:t>
            </a:r>
            <a:r>
              <a:rPr lang="en-US" sz="2800" dirty="0"/>
              <a:t>, … , </a:t>
            </a:r>
            <a:r>
              <a:rPr lang="en-US" sz="2800" dirty="0" err="1"/>
              <a:t>C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r>
              <a:rPr lang="en-US" sz="2800" dirty="0"/>
              <a:t>where q ≈ 1 million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1" y="1053803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038600" y="22860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38330" y="1752601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038600" y="28127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14801" y="2362201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038600" y="3653135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38330" y="3119736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038600" y="4179837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67201" y="3729336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2209800"/>
            <a:ext cx="24205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I’ve just learned</a:t>
            </a:r>
          </a:p>
          <a:p>
            <a:r>
              <a:rPr lang="en-US" sz="2400" dirty="0"/>
              <a:t>some information</a:t>
            </a:r>
          </a:p>
          <a:p>
            <a:r>
              <a:rPr lang="en-US" sz="2400" dirty="0"/>
              <a:t>about C</a:t>
            </a:r>
            <a:r>
              <a:rPr lang="en-US" sz="2400" baseline="-25000" dirty="0"/>
              <a:t>1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48400" y="2187476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76801" y="43434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3041650"/>
            <a:ext cx="120650" cy="23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172201"/>
            <a:ext cx="680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Bardou</a:t>
            </a:r>
            <a:r>
              <a:rPr lang="en-US" sz="2400" dirty="0"/>
              <a:t> et al. 2012]  q = 9400 </a:t>
            </a:r>
            <a:r>
              <a:rPr lang="en-US" sz="2400" dirty="0" err="1"/>
              <a:t>ciphertexts</a:t>
            </a:r>
            <a:r>
              <a:rPr lang="en-US" sz="2400" dirty="0"/>
              <a:t> on average</a:t>
            </a:r>
          </a:p>
        </p:txBody>
      </p:sp>
    </p:spTree>
    <p:extLst>
      <p:ext uri="{BB962C8B-B14F-4D97-AF65-F5344CB8AC3E}">
        <p14:creationId xmlns:p14="http://schemas.microsoft.com/office/powerpoint/2010/main" val="414527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2" grpId="0"/>
      <p:bldP spid="34" grpId="0"/>
      <p:bldP spid="9" grpId="0"/>
      <p:bldP spid="37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to this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Ad-hoc fix: Don</a:t>
            </a:r>
            <a:r>
              <a:rPr lang="fr-FR" dirty="0"/>
              <a:t>’</a:t>
            </a:r>
            <a:r>
              <a:rPr lang="en-US" dirty="0"/>
              <a:t>t leak whether padding was wrong or not</a:t>
            </a:r>
          </a:p>
          <a:p>
            <a:pPr lvl="1"/>
            <a:r>
              <a:rPr lang="en-US" dirty="0"/>
              <a:t>This is harder than it looks (timing attacks, control-flow side channel attacks, etc.)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use chosen-</a:t>
            </a:r>
            <a:r>
              <a:rPr lang="en-US" dirty="0" err="1"/>
              <a:t>ciphertext</a:t>
            </a:r>
            <a:r>
              <a:rPr lang="en-US" dirty="0"/>
              <a:t> secure encryption</a:t>
            </a:r>
          </a:p>
          <a:p>
            <a:pPr lvl="1"/>
            <a:r>
              <a:rPr lang="en-US" dirty="0"/>
              <a:t>OAEP is common choice</a:t>
            </a:r>
          </a:p>
        </p:txBody>
      </p:sp>
    </p:spTree>
    <p:extLst>
      <p:ext uri="{BB962C8B-B14F-4D97-AF65-F5344CB8AC3E}">
        <p14:creationId xmlns:p14="http://schemas.microsoft.com/office/powerpoint/2010/main" val="1539890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RSA is example of trapdoor one-way function</a:t>
            </a:r>
          </a:p>
          <a:p>
            <a:pPr lvl="1"/>
            <a:r>
              <a:rPr lang="en-US" dirty="0"/>
              <a:t>Security conjectured. Relies on factoring being hard</a:t>
            </a:r>
          </a:p>
          <a:p>
            <a:r>
              <a:rPr lang="en-US" dirty="0"/>
              <a:t>RSA security scales somewhat poorly with size of primes</a:t>
            </a:r>
          </a:p>
          <a:p>
            <a:r>
              <a:rPr lang="en-US" dirty="0"/>
              <a:t>RSA PKCS#1 v1.5 is insecure due to padding oracle attacks. Don’t use it in new systems.</a:t>
            </a:r>
          </a:p>
          <a:p>
            <a:pPr lvl="1"/>
            <a:r>
              <a:rPr lang="en-US" dirty="0"/>
              <a:t>Use OAEP instead</a:t>
            </a:r>
          </a:p>
        </p:txBody>
      </p:sp>
    </p:spTree>
    <p:extLst>
      <p:ext uri="{BB962C8B-B14F-4D97-AF65-F5344CB8AC3E}">
        <p14:creationId xmlns:p14="http://schemas.microsoft.com/office/powerpoint/2010/main" val="15516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85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Diffie</a:t>
            </a:r>
            <a:r>
              <a:rPr lang="en-US" dirty="0"/>
              <a:t>-Hellman math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7" y="1676400"/>
            <a:ext cx="71515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p be a large prime number</a:t>
            </a:r>
          </a:p>
          <a:p>
            <a:r>
              <a:rPr lang="en-US" sz="2800" dirty="0"/>
              <a:t>Fix the group G  =  </a:t>
            </a:r>
            <a:r>
              <a:rPr lang="en-US" sz="2800" b="1" dirty="0" err="1"/>
              <a:t>Z</a:t>
            </a:r>
            <a:r>
              <a:rPr lang="en-US" sz="2800" baseline="-25000" dirty="0" err="1"/>
              <a:t>p</a:t>
            </a:r>
            <a:r>
              <a:rPr lang="en-US" sz="2800" dirty="0"/>
              <a:t>  = {1,2,3,…, p-1}</a:t>
            </a:r>
          </a:p>
          <a:p>
            <a:endParaRPr lang="en-US" sz="2800" b="1" dirty="0"/>
          </a:p>
          <a:p>
            <a:r>
              <a:rPr lang="en-US" sz="2800" dirty="0"/>
              <a:t>Then G  is </a:t>
            </a:r>
            <a:r>
              <a:rPr lang="en-US" sz="2800" i="1" dirty="0"/>
              <a:t>cyclic</a:t>
            </a:r>
            <a:r>
              <a:rPr lang="en-US" sz="2800" dirty="0"/>
              <a:t>. This means one can give a </a:t>
            </a:r>
          </a:p>
          <a:p>
            <a:r>
              <a:rPr lang="en-US" sz="2800" dirty="0"/>
              <a:t>member g    G  , called the generator, such that  </a:t>
            </a:r>
            <a:endParaRPr lang="en-US" sz="2800" b="1" i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  p = 7. Is 2 or 3 a generator for </a:t>
            </a:r>
            <a:r>
              <a:rPr lang="en-US" sz="2800" b="1" dirty="0"/>
              <a:t>Z</a:t>
            </a:r>
            <a:r>
              <a:rPr lang="en-US" sz="2800" baseline="-25000" dirty="0"/>
              <a:t>7  </a:t>
            </a:r>
            <a:r>
              <a:rPr lang="en-US" sz="28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970" y="21336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581400"/>
            <a:ext cx="175491" cy="20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3962400"/>
            <a:ext cx="353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 = 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p-1 </a:t>
            </a:r>
            <a:r>
              <a:rPr lang="en-US" dirty="0"/>
              <a:t>}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895601" y="5406905"/>
          <a:ext cx="67483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1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r>
                        <a:rPr lang="en-US" baseline="30000" dirty="0"/>
                        <a:t>x</a:t>
                      </a:r>
                      <a:r>
                        <a:rPr lang="en-US" baseline="0" dirty="0"/>
                        <a:t> mod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006170" y="46482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706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0" y="5312614"/>
            <a:ext cx="34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48600" y="5312614"/>
            <a:ext cx="457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endParaRPr lang="en-US" sz="2800" dirty="0"/>
          </a:p>
        </p:txBody>
      </p:sp>
      <p:cxnSp>
        <p:nvCxnSpPr>
          <p:cNvPr id="6" name="Curved Connector 5"/>
          <p:cNvCxnSpPr>
            <a:stCxn id="4" idx="0"/>
            <a:endCxn id="5" idx="0"/>
          </p:cNvCxnSpPr>
          <p:nvPr/>
        </p:nvCxnSpPr>
        <p:spPr>
          <a:xfrm rot="5400000" flipH="1" flipV="1">
            <a:off x="5990585" y="3225921"/>
            <a:ext cx="12700" cy="4173389"/>
          </a:xfrm>
          <a:prstGeom prst="curvedConnector3">
            <a:avLst>
              <a:gd name="adj1" fmla="val 5133472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2"/>
            <a:endCxn id="4" idx="2"/>
          </p:cNvCxnSpPr>
          <p:nvPr/>
        </p:nvCxnSpPr>
        <p:spPr>
          <a:xfrm rot="5400000">
            <a:off x="5990586" y="3749141"/>
            <a:ext cx="12700" cy="4173389"/>
          </a:xfrm>
          <a:prstGeom prst="curvedConnector3">
            <a:avLst>
              <a:gd name="adj1" fmla="val 3962268"/>
            </a:avLst>
          </a:prstGeom>
          <a:ln w="3810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07425" y="403636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1" y="6320136"/>
            <a:ext cx="76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988" y="1676401"/>
            <a:ext cx="85202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</p:spTree>
    <p:extLst>
      <p:ext uri="{BB962C8B-B14F-4D97-AF65-F5344CB8AC3E}">
        <p14:creationId xmlns:p14="http://schemas.microsoft.com/office/powerpoint/2010/main" val="342094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discrete log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1"/>
            <a:ext cx="8601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x at random from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</a:p>
          <a:p>
            <a:endParaRPr lang="en-US" sz="2800" dirty="0"/>
          </a:p>
          <a:p>
            <a:r>
              <a:rPr lang="en-US" sz="2800" dirty="0"/>
              <a:t>Give adversary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. Adversary’s goal is to compute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0" y="4343400"/>
            <a:ext cx="367153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pple Chancery"/>
                <a:cs typeface="Apple Chancery"/>
              </a:rPr>
              <a:t>A</a:t>
            </a:r>
            <a:r>
              <a:rPr lang="en-US" sz="2400" u="sng" dirty="0"/>
              <a:t>(X):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i</a:t>
            </a:r>
            <a:r>
              <a:rPr lang="en-US" sz="2400" dirty="0"/>
              <a:t> = 2 , … ,  |G|-1 do</a:t>
            </a:r>
          </a:p>
          <a:p>
            <a:r>
              <a:rPr lang="en-US" sz="2400" dirty="0"/>
              <a:t>	if X  = </a:t>
            </a:r>
            <a:r>
              <a:rPr lang="en-US" sz="2400" dirty="0" err="1"/>
              <a:t>g</a:t>
            </a:r>
            <a:r>
              <a:rPr lang="en-US" sz="2400" baseline="30000" dirty="0" err="1"/>
              <a:t>i</a:t>
            </a:r>
            <a:r>
              <a:rPr lang="en-US" sz="2400" dirty="0"/>
              <a:t> then </a:t>
            </a:r>
          </a:p>
          <a:p>
            <a:r>
              <a:rPr lang="en-US" sz="2400" dirty="0"/>
              <a:t>		Return </a:t>
            </a:r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09938" y="4115812"/>
            <a:ext cx="4366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slow for large groups!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O</a:t>
            </a:r>
            <a:r>
              <a:rPr lang="en-US" sz="2400" dirty="0"/>
              <a:t>(|G|) </a:t>
            </a:r>
          </a:p>
          <a:p>
            <a:endParaRPr lang="en-US" sz="2400" dirty="0"/>
          </a:p>
          <a:p>
            <a:r>
              <a:rPr lang="en-US" sz="2400" dirty="0"/>
              <a:t>Baby-step giant-step is better:</a:t>
            </a:r>
          </a:p>
          <a:p>
            <a:r>
              <a:rPr lang="en-US" sz="2400" dirty="0">
                <a:latin typeface="Apple Chancery"/>
                <a:cs typeface="Apple Chancery"/>
              </a:rPr>
              <a:t>            O</a:t>
            </a:r>
            <a:r>
              <a:rPr lang="en-US" sz="2400" dirty="0"/>
              <a:t>(|G|</a:t>
            </a:r>
            <a:r>
              <a:rPr lang="en-US" sz="2400" baseline="30000" dirty="0"/>
              <a:t>0.5</a:t>
            </a:r>
            <a:r>
              <a:rPr lang="en-US" sz="2400" dirty="0"/>
              <a:t>)</a:t>
            </a:r>
          </a:p>
          <a:p>
            <a:r>
              <a:rPr lang="en-US" sz="2400" dirty="0"/>
              <a:t>Nothing faster is known for some</a:t>
            </a:r>
          </a:p>
          <a:p>
            <a:r>
              <a:rPr lang="en-US" sz="2400" dirty="0"/>
              <a:t>groups.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73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03293" y="2602468"/>
            <a:ext cx="2659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x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X = </a:t>
            </a:r>
            <a:r>
              <a:rPr lang="en-US" sz="2000" dirty="0" err="1"/>
              <a:t>g</a:t>
            </a:r>
            <a:r>
              <a:rPr lang="en-US" sz="2000" baseline="30000" dirty="0" err="1"/>
              <a:t>x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876800" y="2188823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1846709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876800" y="2932914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8800" y="2590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6702" y="3733801"/>
            <a:ext cx="1254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dirty="0"/>
              <a:t>)</a:t>
            </a:r>
          </a:p>
        </p:txBody>
      </p:sp>
      <p:pic>
        <p:nvPicPr>
          <p:cNvPr id="14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0495" y="1371600"/>
            <a:ext cx="1207394" cy="1190624"/>
          </a:xfrm>
          <a:prstGeom prst="rect">
            <a:avLst/>
          </a:prstGeom>
          <a:noFill/>
        </p:spPr>
      </p:pic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1" y="1447801"/>
            <a:ext cx="779079" cy="154146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7239001" y="2602468"/>
            <a:ext cx="2664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Pick random y from </a:t>
            </a:r>
            <a:r>
              <a:rPr lang="en-US" sz="2000" b="1" dirty="0"/>
              <a:t>Z</a:t>
            </a:r>
            <a:r>
              <a:rPr lang="en-US" sz="2000" baseline="-25000" dirty="0"/>
              <a:t>|G|</a:t>
            </a:r>
          </a:p>
          <a:p>
            <a:r>
              <a:rPr lang="en-US" sz="2000" dirty="0"/>
              <a:t>Y = </a:t>
            </a:r>
            <a:r>
              <a:rPr lang="en-US" sz="2000" dirty="0" err="1"/>
              <a:t>g</a:t>
            </a:r>
            <a:r>
              <a:rPr lang="en-US" sz="2000" baseline="30000" dirty="0" err="1"/>
              <a:t>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65931" y="3729336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H(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3462" y="4654867"/>
            <a:ext cx="3391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Get the same key. Why?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0104" y="4648201"/>
            <a:ext cx="2278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</a:t>
            </a:r>
            <a:r>
              <a:rPr lang="en-US" sz="2400" baseline="30000" dirty="0" err="1"/>
              <a:t>x</a:t>
            </a:r>
            <a:r>
              <a:rPr lang="en-US" sz="2400" baseline="30000" dirty="0"/>
              <a:t>  </a:t>
            </a:r>
            <a:r>
              <a:rPr lang="en-US" sz="2400" dirty="0"/>
              <a:t>= </a:t>
            </a:r>
            <a:r>
              <a:rPr lang="en-US" sz="2400" dirty="0" err="1"/>
              <a:t>g</a:t>
            </a:r>
            <a:r>
              <a:rPr lang="en-US" sz="2400" baseline="30000" dirty="0" err="1"/>
              <a:t>yx</a:t>
            </a:r>
            <a:r>
              <a:rPr lang="en-US" sz="2400" dirty="0"/>
              <a:t> = </a:t>
            </a:r>
            <a:r>
              <a:rPr lang="en-US" sz="2400" dirty="0" err="1"/>
              <a:t>g</a:t>
            </a:r>
            <a:r>
              <a:rPr lang="en-US" sz="2400" baseline="30000" dirty="0" err="1"/>
              <a:t>xy</a:t>
            </a:r>
            <a:r>
              <a:rPr lang="en-US" sz="2400" dirty="0"/>
              <a:t> = </a:t>
            </a:r>
            <a:r>
              <a:rPr lang="en-US" sz="2400" dirty="0" err="1"/>
              <a:t>X</a:t>
            </a:r>
            <a:r>
              <a:rPr lang="en-US" sz="2400" baseline="30000" dirty="0" err="1"/>
              <a:t>y</a:t>
            </a:r>
            <a:r>
              <a:rPr lang="en-US" sz="24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819" y="5486401"/>
            <a:ext cx="636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type of security does this protocol provide?</a:t>
            </a:r>
          </a:p>
        </p:txBody>
      </p:sp>
    </p:spTree>
    <p:extLst>
      <p:ext uri="{BB962C8B-B14F-4D97-AF65-F5344CB8AC3E}">
        <p14:creationId xmlns:p14="http://schemas.microsoft.com/office/powerpoint/2010/main" val="1723685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</a:t>
            </a:r>
            <a:r>
              <a:rPr lang="en-US" dirty="0" err="1"/>
              <a:t>Diffie</a:t>
            </a:r>
            <a:r>
              <a:rPr lang="en-US" dirty="0"/>
              <a:t>-Hellman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6987" y="1676400"/>
            <a:ext cx="546205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 a cyclic group G with generator g</a:t>
            </a:r>
          </a:p>
          <a:p>
            <a:endParaRPr lang="en-US" sz="2800" b="1" dirty="0"/>
          </a:p>
          <a:p>
            <a:r>
              <a:rPr lang="en-US" sz="2800" dirty="0"/>
              <a:t>Pick </a:t>
            </a:r>
            <a:r>
              <a:rPr lang="en-US" sz="2800" dirty="0" err="1"/>
              <a:t>x,y</a:t>
            </a:r>
            <a:r>
              <a:rPr lang="en-US" sz="2800" dirty="0"/>
              <a:t> both at random </a:t>
            </a:r>
            <a:r>
              <a:rPr lang="en-US" sz="2800" b="1" dirty="0"/>
              <a:t>Z</a:t>
            </a:r>
            <a:r>
              <a:rPr lang="en-US" sz="2800" baseline="-25000" dirty="0"/>
              <a:t>|G|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Give adversary  g,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, Y = </a:t>
            </a:r>
            <a:r>
              <a:rPr lang="en-US" sz="2800" dirty="0" err="1"/>
              <a:t>g</a:t>
            </a:r>
            <a:r>
              <a:rPr lang="en-US" sz="2800" baseline="30000" dirty="0" err="1"/>
              <a:t>y</a:t>
            </a:r>
            <a:r>
              <a:rPr lang="en-US" sz="2800" dirty="0"/>
              <a:t>. </a:t>
            </a:r>
          </a:p>
          <a:p>
            <a:r>
              <a:rPr lang="en-US" sz="2800" dirty="0"/>
              <a:t>Adversary must compute </a:t>
            </a:r>
            <a:r>
              <a:rPr lang="en-US" sz="2800" dirty="0" err="1"/>
              <a:t>g</a:t>
            </a:r>
            <a:r>
              <a:rPr lang="en-US" sz="2800" baseline="30000" dirty="0" err="1"/>
              <a:t>xy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945511" y="4863406"/>
            <a:ext cx="7187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most groups, best known algorithm finds </a:t>
            </a:r>
          </a:p>
          <a:p>
            <a:r>
              <a:rPr lang="en-US" sz="2800" dirty="0"/>
              <a:t>discrete log of X or Y. </a:t>
            </a:r>
          </a:p>
          <a:p>
            <a:r>
              <a:rPr lang="en-US" sz="2800" dirty="0"/>
              <a:t>But we have no proof that this is best approach.</a:t>
            </a:r>
          </a:p>
        </p:txBody>
      </p:sp>
    </p:spTree>
    <p:extLst>
      <p:ext uri="{BB962C8B-B14F-4D97-AF65-F5344CB8AC3E}">
        <p14:creationId xmlns:p14="http://schemas.microsoft.com/office/powerpoint/2010/main" val="122235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 err="1"/>
              <a:t>Diffie</a:t>
            </a:r>
            <a:r>
              <a:rPr lang="en-US" dirty="0"/>
              <a:t>-Hellman Key Exchange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7456" y="1055610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0" y="39624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124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743200"/>
            <a:ext cx="299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baseline="-25000" dirty="0" err="1"/>
              <a:t>s</a:t>
            </a:r>
            <a:r>
              <a:rPr lang="en-US" dirty="0"/>
              <a:t> 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362201"/>
            <a:ext cx="1615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  <a:p>
            <a:r>
              <a:rPr lang="en-US" dirty="0"/>
              <a:t>Check </a:t>
            </a:r>
            <a:r>
              <a:rPr lang="en-US" dirty="0" err="1"/>
              <a:t>σ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09" y="3620870"/>
            <a:ext cx="1556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y</a:t>
            </a:r>
          </a:p>
          <a:p>
            <a:r>
              <a:rPr lang="en-US" dirty="0"/>
              <a:t>Y = </a:t>
            </a:r>
            <a:r>
              <a:rPr lang="en-US" dirty="0" err="1"/>
              <a:t>g</a:t>
            </a:r>
            <a:r>
              <a:rPr lang="en-US" baseline="30000" dirty="0" err="1"/>
              <a:t>y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8601" y="6172200"/>
            <a:ext cx="44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PRF(PMS,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81400" y="3505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6745" y="3124200"/>
            <a:ext cx="346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, g , X ,   </a:t>
            </a:r>
            <a:r>
              <a:rPr lang="en-US" dirty="0" err="1"/>
              <a:t>σ</a:t>
            </a:r>
            <a:r>
              <a:rPr lang="en-US" dirty="0"/>
              <a:t>  = Sign(</a:t>
            </a:r>
            <a:r>
              <a:rPr lang="en-US" dirty="0" err="1"/>
              <a:t>sk</a:t>
            </a:r>
            <a:r>
              <a:rPr lang="en-US" baseline="-25000" dirty="0" err="1"/>
              <a:t>s</a:t>
            </a:r>
            <a:r>
              <a:rPr lang="en-US" dirty="0"/>
              <a:t>, p || g || X)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15400" y="2678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x</a:t>
            </a:r>
          </a:p>
          <a:p>
            <a:r>
              <a:rPr lang="en-US" dirty="0"/>
              <a:t>X = 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00200" y="4419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= </a:t>
            </a:r>
            <a:r>
              <a:rPr lang="en-US" dirty="0" err="1"/>
              <a:t>g</a:t>
            </a:r>
            <a:r>
              <a:rPr lang="en-US" baseline="30000" dirty="0" err="1"/>
              <a:t>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95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Why not directly encrypt using RSA function?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10103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966C-D719-7E42-80AA-095502D7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6BD7C-0DE8-E048-8D06-0544AB9CC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CC85D-4717-0A41-8DAD-BD32A07E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1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Textbook 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not just use  </a:t>
            </a:r>
            <a:r>
              <a:rPr lang="en-US" i="1" dirty="0"/>
              <a:t>M</a:t>
            </a:r>
            <a:r>
              <a:rPr lang="en-US" i="1" baseline="30000" dirty="0"/>
              <a:t>e</a:t>
            </a:r>
            <a:r>
              <a:rPr lang="en-US" i="1" dirty="0"/>
              <a:t> mod N</a:t>
            </a:r>
            <a:r>
              <a:rPr lang="en-US" dirty="0"/>
              <a:t>  directly to encrypt?</a:t>
            </a:r>
          </a:p>
          <a:p>
            <a:r>
              <a:rPr lang="en-US" dirty="0"/>
              <a:t>Lots of reasons:</a:t>
            </a:r>
          </a:p>
          <a:p>
            <a:pPr lvl="1"/>
            <a:r>
              <a:rPr lang="en-US" dirty="0"/>
              <a:t>It is deterministic!</a:t>
            </a:r>
          </a:p>
          <a:p>
            <a:pPr lvl="1"/>
            <a:r>
              <a:rPr lang="en-US" dirty="0"/>
              <a:t>Ciphertext leaks Jacobi symbol of M (partial information revealed)</a:t>
            </a:r>
          </a:p>
          <a:p>
            <a:pPr lvl="1"/>
            <a:r>
              <a:rPr lang="en-US" dirty="0"/>
              <a:t>Meet-in-the-middle attack for short M that requires 2</a:t>
            </a:r>
            <a:r>
              <a:rPr lang="en-US" baseline="30000" dirty="0"/>
              <a:t>|M|/2 </a:t>
            </a:r>
            <a:r>
              <a:rPr lang="en-US" dirty="0"/>
              <a:t> time and space  (e.g., |M| = 64)</a:t>
            </a:r>
          </a:p>
          <a:p>
            <a:pPr lvl="1"/>
            <a:r>
              <a:rPr lang="en-US" dirty="0"/>
              <a:t>Malleable (we’ll return to chosen-ciphertext attacks later on)</a:t>
            </a:r>
          </a:p>
          <a:p>
            <a:pPr lvl="1"/>
            <a:r>
              <a:rPr lang="en-US" dirty="0"/>
              <a:t>Small e attacks. </a:t>
            </a:r>
          </a:p>
          <a:p>
            <a:pPr lvl="2"/>
            <a:r>
              <a:rPr lang="en-US" dirty="0"/>
              <a:t>e = 3 and M smallish, M</a:t>
            </a:r>
            <a:r>
              <a:rPr lang="en-US" baseline="30000" dirty="0"/>
              <a:t>3</a:t>
            </a:r>
            <a:r>
              <a:rPr lang="en-US" dirty="0"/>
              <a:t> &lt; N, solve by taking 3rd root of M</a:t>
            </a:r>
            <a:r>
              <a:rPr lang="en-US" baseline="30000" dirty="0"/>
              <a:t>3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E260F-0E26-4C49-B242-FBD04654D26D}"/>
              </a:ext>
            </a:extLst>
          </p:cNvPr>
          <p:cNvSpPr txBox="1"/>
          <p:nvPr/>
        </p:nvSpPr>
        <p:spPr>
          <a:xfrm>
            <a:off x="2819400" y="6162950"/>
            <a:ext cx="565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crypto.stanford.edu</a:t>
            </a:r>
            <a:r>
              <a:rPr lang="en-US" dirty="0"/>
              <a:t>/~</a:t>
            </a:r>
            <a:r>
              <a:rPr lang="en-US" dirty="0" err="1"/>
              <a:t>dabo</a:t>
            </a:r>
            <a:r>
              <a:rPr lang="en-US" dirty="0"/>
              <a:t>/papers/RSA-</a:t>
            </a:r>
            <a:r>
              <a:rPr lang="en-US" dirty="0" err="1"/>
              <a:t>survey.pdf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Reminder: deterministic </a:t>
            </a:r>
            <a:r>
              <a:rPr lang="en-US" b="1" dirty="0" err="1"/>
              <a:t>enc</a:t>
            </a:r>
            <a:r>
              <a:rPr lang="en-US" b="1" dirty="0"/>
              <a:t> not IND-CPA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B285-D4ED-2747-8061-F81931D60EFE}"/>
              </a:ext>
            </a:extLst>
          </p:cNvPr>
          <p:cNvSpPr txBox="1"/>
          <p:nvPr/>
        </p:nvSpPr>
        <p:spPr>
          <a:xfrm>
            <a:off x="914400" y="1752600"/>
            <a:ext cx="655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</a:t>
            </a:r>
            <a:r>
              <a:rPr lang="en-US" sz="2400" dirty="0" err="1"/>
              <a:t>enc</a:t>
            </a:r>
            <a:r>
              <a:rPr lang="en-US" sz="2400" dirty="0"/>
              <a:t> is deterministic. How do we win game?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7AA91-8CBC-804F-AED8-6A1AD62E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057400"/>
            <a:ext cx="2806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3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37436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88342" y="34289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9237" y="32004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536142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94628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45542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883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9570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536142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5570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90801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71800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67001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47762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28801" y="914401"/>
            <a:ext cx="71367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Let B = {0,1}</a:t>
            </a:r>
            <a:r>
              <a:rPr lang="en-US" sz="2800" baseline="30000" dirty="0"/>
              <a:t>8 </a:t>
            </a:r>
            <a:r>
              <a:rPr lang="en-US" sz="2800" dirty="0"/>
              <a:t>/ {00}  be set of all bytes except 00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0796" y="2545140"/>
            <a:ext cx="5087611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M)</a:t>
            </a:r>
          </a:p>
          <a:p>
            <a:r>
              <a:rPr lang="en-US" sz="2400" dirty="0"/>
              <a:t>pad =  n - m - 3 random non-zero bytes 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796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0" y="5216525"/>
            <a:ext cx="1206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TLS 1.2 handshake for</a:t>
            </a:r>
            <a:br>
              <a:rPr lang="en-US" b="1" dirty="0"/>
            </a:br>
            <a:r>
              <a:rPr lang="en-US" b="1" dirty="0"/>
              <a:t>RSA transport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8950" y="1055610"/>
            <a:ext cx="158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64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1" y="39624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&lt;- </a:t>
            </a:r>
            <a:r>
              <a:rPr lang="en-US" dirty="0" err="1"/>
              <a:t>dec</a:t>
            </a:r>
            <a:r>
              <a:rPr lang="en-US" dirty="0"/>
              <a:t>(</a:t>
            </a:r>
            <a:r>
              <a:rPr lang="en-US" dirty="0" err="1"/>
              <a:t>sk,C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276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895600"/>
            <a:ext cx="364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dirty="0"/>
              <a:t> of bank,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743200"/>
            <a:ext cx="160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10" y="3886201"/>
            <a:ext cx="182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PMS</a:t>
            </a:r>
          </a:p>
          <a:p>
            <a:r>
              <a:rPr lang="en-US" dirty="0"/>
              <a:t>C &lt;- </a:t>
            </a:r>
            <a:r>
              <a:rPr lang="en-US" dirty="0" err="1"/>
              <a:t>enc</a:t>
            </a:r>
            <a:r>
              <a:rPr lang="en-US" dirty="0"/>
              <a:t>(</a:t>
            </a:r>
            <a:r>
              <a:rPr lang="en-US" dirty="0" err="1"/>
              <a:t>pk,PMS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581400" y="49530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29924" y="4267201"/>
            <a:ext cx="5376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“Client finished” || H(transcript)) } 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581400" y="5751731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7600" y="5029201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ChangeCipherSpec</a:t>
            </a:r>
            <a:r>
              <a:rPr lang="en-US" dirty="0"/>
              <a:t>, </a:t>
            </a:r>
          </a:p>
          <a:p>
            <a:r>
              <a:rPr lang="en-US" dirty="0"/>
              <a:t>{ Finished, PRF(MS, “Server finished” || H(transcript’)) } 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06745" y="6172200"/>
            <a:ext cx="42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 &lt;- PRF(PS, “master secret” || </a:t>
            </a:r>
            <a:r>
              <a:rPr lang="en-US" dirty="0" err="1"/>
              <a:t>Nc</a:t>
            </a:r>
            <a:r>
              <a:rPr lang="en-US" dirty="0"/>
              <a:t> || Ns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5589" y="5248870"/>
            <a:ext cx="1750675" cy="92333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Bracket notation</a:t>
            </a:r>
          </a:p>
          <a:p>
            <a:r>
              <a:rPr lang="en-US" dirty="0"/>
              <a:t>means contents </a:t>
            </a:r>
          </a:p>
          <a:p>
            <a:r>
              <a:rPr lang="en-US" dirty="0"/>
              <a:t>encrypted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43201" y="4800600"/>
            <a:ext cx="886723" cy="448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00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hard is inverting RSA?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400"/>
            <a:ext cx="6705600" cy="49819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5867400"/>
            <a:ext cx="7239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if inverse is true,  whether inverting RSA implies  ability to factor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3000" y="47244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</a:t>
            </a:r>
            <a:r>
              <a:rPr lang="en-US" sz="2400" dirty="0" err="1"/>
              <a:t>p,q</a:t>
            </a:r>
            <a:r>
              <a:rPr lang="en-US" sz="2400" dirty="0"/>
              <a:t> from N is </a:t>
            </a:r>
          </a:p>
          <a:p>
            <a:r>
              <a:rPr lang="en-US" sz="2400" dirty="0"/>
              <a:t>the factoring problem</a:t>
            </a:r>
          </a:p>
        </p:txBody>
      </p:sp>
    </p:spTree>
    <p:extLst>
      <p:ext uri="{BB962C8B-B14F-4D97-AF65-F5344CB8AC3E}">
        <p14:creationId xmlns:p14="http://schemas.microsoft.com/office/powerpoint/2010/main" val="234409551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56106</TotalTime>
  <Words>2824</Words>
  <Application>Microsoft Macintosh PowerPoint</Application>
  <PresentationFormat>Widescreen</PresentationFormat>
  <Paragraphs>553</Paragraphs>
  <Slides>40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Apple Chancery</vt:lpstr>
      <vt:lpstr>Arial</vt:lpstr>
      <vt:lpstr>Calibri</vt:lpstr>
      <vt:lpstr>Cambria Math</vt:lpstr>
      <vt:lpstr>MyTheme</vt:lpstr>
      <vt:lpstr>CS 6831 Designing Secure Cryptography</vt:lpstr>
      <vt:lpstr>PowerPoint Presentation</vt:lpstr>
      <vt:lpstr>PowerPoint Presentation</vt:lpstr>
      <vt:lpstr>A simple scheme from RSA</vt:lpstr>
      <vt:lpstr>Textbook RSA</vt:lpstr>
      <vt:lpstr>Reminder: deterministic enc not IND-CPA</vt:lpstr>
      <vt:lpstr>PKCS #1 RSA encryption</vt:lpstr>
      <vt:lpstr>TLS 1.2 handshake for RSA transport</vt:lpstr>
      <vt:lpstr>How hard is inverting RSA?</vt:lpstr>
      <vt:lpstr>Factoring composites</vt:lpstr>
      <vt:lpstr>Factoring composites</vt:lpstr>
      <vt:lpstr>Factoring records</vt:lpstr>
      <vt:lpstr>Diffie-Hellman math</vt:lpstr>
      <vt:lpstr>The discrete log problem</vt:lpstr>
      <vt:lpstr>The discrete log problem</vt:lpstr>
      <vt:lpstr>Discrete log problems</vt:lpstr>
      <vt:lpstr>Diffie-Hellman Anonymous Key Exchange</vt:lpstr>
      <vt:lpstr>El Gamal encryption</vt:lpstr>
      <vt:lpstr>PowerPoint Presentation</vt:lpstr>
      <vt:lpstr>PowerPoint Presentation</vt:lpstr>
      <vt:lpstr>El Gamal using integers mod prime p</vt:lpstr>
      <vt:lpstr>DDH for integers mod prime is easy</vt:lpstr>
      <vt:lpstr>DDH for integers mod prime is easy</vt:lpstr>
      <vt:lpstr>What about DL and CDH?</vt:lpstr>
      <vt:lpstr>PowerPoint Presentation</vt:lpstr>
      <vt:lpstr>PKCS #1 RSA encryption</vt:lpstr>
      <vt:lpstr>Hybrid encryption</vt:lpstr>
      <vt:lpstr>Security of RSA PKCS#1</vt:lpstr>
      <vt:lpstr>Security of RSA PKCS#1</vt:lpstr>
      <vt:lpstr>Bleichanbacher attack</vt:lpstr>
      <vt:lpstr>Response to this attack</vt:lpstr>
      <vt:lpstr>Summary</vt:lpstr>
      <vt:lpstr>TLS handshake for Diffie-Hellman Key Exchange</vt:lpstr>
      <vt:lpstr>Diffie-Hellman math</vt:lpstr>
      <vt:lpstr>The discrete log problem</vt:lpstr>
      <vt:lpstr>The discrete log problem</vt:lpstr>
      <vt:lpstr>Diffie-Hellman Key Exchange</vt:lpstr>
      <vt:lpstr>Computational Diffie-Hellman Problem</vt:lpstr>
      <vt:lpstr>TLS handshake for Diffie-Hellman Key Exchange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1053</cp:revision>
  <cp:lastPrinted>2019-01-23T18:40:35Z</cp:lastPrinted>
  <dcterms:created xsi:type="dcterms:W3CDTF">2017-09-22T05:03:35Z</dcterms:created>
  <dcterms:modified xsi:type="dcterms:W3CDTF">2019-03-20T17:39:48Z</dcterms:modified>
</cp:coreProperties>
</file>